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56" r:id="rId3"/>
    <p:sldId id="257" r:id="rId4"/>
    <p:sldId id="258" r:id="rId5"/>
    <p:sldId id="259" r:id="rId6"/>
    <p:sldId id="260" r:id="rId7"/>
    <p:sldId id="262" r:id="rId8"/>
    <p:sldId id="263" r:id="rId9"/>
    <p:sldId id="264" r:id="rId10"/>
    <p:sldId id="265" r:id="rId11"/>
    <p:sldId id="266" r:id="rId12"/>
    <p:sldId id="267" r:id="rId13"/>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FF"/>
    <a:srgbClr val="66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60C042B2-3165-4EB0-B1C7-26867C57EA89}" type="datetimeFigureOut">
              <a:rPr lang="es-CO" smtClean="0"/>
              <a:t>17/10/2009</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318FBD5C-E637-4828-B70F-2BEA2762112D}" type="slidenum">
              <a:rPr lang="es-CO" smtClean="0"/>
              <a:t>‹Nº›</a:t>
            </a:fld>
            <a:endParaRPr lang="es-C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60C042B2-3165-4EB0-B1C7-26867C57EA89}" type="datetimeFigureOut">
              <a:rPr lang="es-CO" smtClean="0"/>
              <a:t>17/10/2009</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318FBD5C-E637-4828-B70F-2BEA2762112D}" type="slidenum">
              <a:rPr lang="es-CO" smtClean="0"/>
              <a:t>‹Nº›</a:t>
            </a:fld>
            <a:endParaRPr lang="es-C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60C042B2-3165-4EB0-B1C7-26867C57EA89}" type="datetimeFigureOut">
              <a:rPr lang="es-CO" smtClean="0"/>
              <a:t>17/10/2009</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318FBD5C-E637-4828-B70F-2BEA2762112D}" type="slidenum">
              <a:rPr lang="es-CO" smtClean="0"/>
              <a:t>‹Nº›</a:t>
            </a:fld>
            <a:endParaRPr lang="es-C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60C042B2-3165-4EB0-B1C7-26867C57EA89}" type="datetimeFigureOut">
              <a:rPr lang="es-CO" smtClean="0"/>
              <a:t>17/10/2009</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318FBD5C-E637-4828-B70F-2BEA2762112D}" type="slidenum">
              <a:rPr lang="es-CO" smtClean="0"/>
              <a:t>‹Nº›</a:t>
            </a:fld>
            <a:endParaRPr lang="es-C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0C042B2-3165-4EB0-B1C7-26867C57EA89}" type="datetimeFigureOut">
              <a:rPr lang="es-CO" smtClean="0"/>
              <a:t>17/10/2009</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318FBD5C-E637-4828-B70F-2BEA2762112D}" type="slidenum">
              <a:rPr lang="es-CO" smtClean="0"/>
              <a:t>‹Nº›</a:t>
            </a:fld>
            <a:endParaRPr lang="es-C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60C042B2-3165-4EB0-B1C7-26867C57EA89}" type="datetimeFigureOut">
              <a:rPr lang="es-CO" smtClean="0"/>
              <a:t>17/10/2009</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318FBD5C-E637-4828-B70F-2BEA2762112D}" type="slidenum">
              <a:rPr lang="es-CO" smtClean="0"/>
              <a:t>‹Nº›</a:t>
            </a:fld>
            <a:endParaRPr lang="es-C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60C042B2-3165-4EB0-B1C7-26867C57EA89}" type="datetimeFigureOut">
              <a:rPr lang="es-CO" smtClean="0"/>
              <a:t>17/10/2009</a:t>
            </a:fld>
            <a:endParaRPr lang="es-CO"/>
          </a:p>
        </p:txBody>
      </p:sp>
      <p:sp>
        <p:nvSpPr>
          <p:cNvPr id="8" name="7 Marcador de pie de página"/>
          <p:cNvSpPr>
            <a:spLocks noGrp="1"/>
          </p:cNvSpPr>
          <p:nvPr>
            <p:ph type="ftr" sz="quarter" idx="11"/>
          </p:nvPr>
        </p:nvSpPr>
        <p:spPr/>
        <p:txBody>
          <a:bodyPr/>
          <a:lstStyle/>
          <a:p>
            <a:endParaRPr lang="es-CO"/>
          </a:p>
        </p:txBody>
      </p:sp>
      <p:sp>
        <p:nvSpPr>
          <p:cNvPr id="9" name="8 Marcador de número de diapositiva"/>
          <p:cNvSpPr>
            <a:spLocks noGrp="1"/>
          </p:cNvSpPr>
          <p:nvPr>
            <p:ph type="sldNum" sz="quarter" idx="12"/>
          </p:nvPr>
        </p:nvSpPr>
        <p:spPr/>
        <p:txBody>
          <a:bodyPr/>
          <a:lstStyle/>
          <a:p>
            <a:fld id="{318FBD5C-E637-4828-B70F-2BEA2762112D}" type="slidenum">
              <a:rPr lang="es-CO" smtClean="0"/>
              <a:t>‹Nº›</a:t>
            </a:fld>
            <a:endParaRPr lang="es-C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60C042B2-3165-4EB0-B1C7-26867C57EA89}" type="datetimeFigureOut">
              <a:rPr lang="es-CO" smtClean="0"/>
              <a:t>17/10/2009</a:t>
            </a:fld>
            <a:endParaRPr lang="es-CO"/>
          </a:p>
        </p:txBody>
      </p:sp>
      <p:sp>
        <p:nvSpPr>
          <p:cNvPr id="4" name="3 Marcador de pie de página"/>
          <p:cNvSpPr>
            <a:spLocks noGrp="1"/>
          </p:cNvSpPr>
          <p:nvPr>
            <p:ph type="ftr" sz="quarter" idx="11"/>
          </p:nvPr>
        </p:nvSpPr>
        <p:spPr/>
        <p:txBody>
          <a:bodyPr/>
          <a:lstStyle/>
          <a:p>
            <a:endParaRPr lang="es-CO"/>
          </a:p>
        </p:txBody>
      </p:sp>
      <p:sp>
        <p:nvSpPr>
          <p:cNvPr id="5" name="4 Marcador de número de diapositiva"/>
          <p:cNvSpPr>
            <a:spLocks noGrp="1"/>
          </p:cNvSpPr>
          <p:nvPr>
            <p:ph type="sldNum" sz="quarter" idx="12"/>
          </p:nvPr>
        </p:nvSpPr>
        <p:spPr/>
        <p:txBody>
          <a:bodyPr/>
          <a:lstStyle/>
          <a:p>
            <a:fld id="{318FBD5C-E637-4828-B70F-2BEA2762112D}" type="slidenum">
              <a:rPr lang="es-CO" smtClean="0"/>
              <a:t>‹Nº›</a:t>
            </a:fld>
            <a:endParaRPr lang="es-C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0C042B2-3165-4EB0-B1C7-26867C57EA89}" type="datetimeFigureOut">
              <a:rPr lang="es-CO" smtClean="0"/>
              <a:t>17/10/2009</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318FBD5C-E637-4828-B70F-2BEA2762112D}" type="slidenum">
              <a:rPr lang="es-CO" smtClean="0"/>
              <a:t>‹Nº›</a:t>
            </a:fld>
            <a:endParaRPr lang="es-C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0C042B2-3165-4EB0-B1C7-26867C57EA89}" type="datetimeFigureOut">
              <a:rPr lang="es-CO" smtClean="0"/>
              <a:t>17/10/2009</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318FBD5C-E637-4828-B70F-2BEA2762112D}" type="slidenum">
              <a:rPr lang="es-CO" smtClean="0"/>
              <a:t>‹Nº›</a:t>
            </a:fld>
            <a:endParaRPr lang="es-C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0C042B2-3165-4EB0-B1C7-26867C57EA89}" type="datetimeFigureOut">
              <a:rPr lang="es-CO" smtClean="0"/>
              <a:t>17/10/2009</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318FBD5C-E637-4828-B70F-2BEA2762112D}" type="slidenum">
              <a:rPr lang="es-CO" smtClean="0"/>
              <a:t>‹Nº›</a:t>
            </a:fld>
            <a:endParaRPr lang="es-C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C042B2-3165-4EB0-B1C7-26867C57EA89}" type="datetimeFigureOut">
              <a:rPr lang="es-CO" smtClean="0"/>
              <a:t>17/10/2009</a:t>
            </a:fld>
            <a:endParaRPr lang="es-CO"/>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8FBD5C-E637-4828-B70F-2BEA2762112D}" type="slidenum">
              <a:rPr lang="es-CO" smtClean="0"/>
              <a:t>‹Nº›</a:t>
            </a:fld>
            <a:endParaRPr lang="es-C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428596" y="2160339"/>
            <a:ext cx="8429684" cy="2554545"/>
          </a:xfrm>
          <a:prstGeom prst="rect">
            <a:avLst/>
          </a:prstGeom>
          <a:noFill/>
        </p:spPr>
        <p:txBody>
          <a:bodyPr wrap="square" lIns="91440" tIns="45720" rIns="91440" bIns="45720">
            <a:spAutoFit/>
          </a:bodyPr>
          <a:lstStyle/>
          <a:p>
            <a:pPr algn="ctr"/>
            <a:r>
              <a:rPr lang="es-ES" sz="16000" b="1" dirty="0" smtClean="0">
                <a:ln w="24500" cmpd="dbl">
                  <a:solidFill>
                    <a:schemeClr val="accent2">
                      <a:shade val="85000"/>
                      <a:satMod val="155000"/>
                    </a:schemeClr>
                  </a:solidFill>
                  <a:prstDash val="solid"/>
                  <a:miter lim="800000"/>
                </a:ln>
                <a:solidFill>
                  <a:srgbClr val="660066"/>
                </a:solidFill>
                <a:latin typeface="Comic Sans MS" pitchFamily="66" charset="0"/>
              </a:rPr>
              <a:t>FLICKR</a:t>
            </a:r>
            <a:endParaRPr lang="es-ES" sz="16000" b="1" cap="none" spc="0" dirty="0">
              <a:ln w="24500" cmpd="dbl">
                <a:solidFill>
                  <a:schemeClr val="accent2">
                    <a:shade val="85000"/>
                    <a:satMod val="155000"/>
                  </a:schemeClr>
                </a:solidFill>
                <a:prstDash val="solid"/>
                <a:miter lim="800000"/>
              </a:ln>
              <a:solidFill>
                <a:srgbClr val="660066"/>
              </a:solidFill>
              <a:latin typeface="Comic Sans MS" pitchFamily="66"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28596" y="142852"/>
            <a:ext cx="8358246" cy="861774"/>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s-ES" sz="5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latin typeface="Comic Sans MS" pitchFamily="66" charset="0"/>
              </a:rPr>
              <a:t>ESPACIO COMPARTIDO</a:t>
            </a:r>
            <a:endParaRPr lang="es-ES" sz="5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latin typeface="Comic Sans MS" pitchFamily="66" charset="0"/>
            </a:endParaRPr>
          </a:p>
        </p:txBody>
      </p:sp>
      <p:sp>
        <p:nvSpPr>
          <p:cNvPr id="1025" name="Rectangle 1"/>
          <p:cNvSpPr>
            <a:spLocks noChangeArrowheads="1"/>
          </p:cNvSpPr>
          <p:nvPr/>
        </p:nvSpPr>
        <p:spPr bwMode="auto">
          <a:xfrm>
            <a:off x="357158" y="1000108"/>
            <a:ext cx="850112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_tradnl" sz="3600" b="1" i="0" u="none" strike="noStrike" cap="none" normalizeH="0" baseline="0" dirty="0" smtClean="0">
                <a:ln>
                  <a:noFill/>
                </a:ln>
                <a:solidFill>
                  <a:schemeClr val="accent4">
                    <a:lumMod val="50000"/>
                  </a:schemeClr>
                </a:solidFill>
                <a:effectLst/>
                <a:latin typeface="Comic Sans MS" pitchFamily="66" charset="0"/>
                <a:ea typeface="Times New Roman" pitchFamily="18" charset="0"/>
                <a:cs typeface="Arial" pitchFamily="34" charset="0"/>
              </a:rPr>
              <a:t>En Flickr los internautas pueden interactuar entre sí de mil formas distintas, ya sea mostrándose los unos a los otros sus colecciones fotográficas o bien debatiendo sobre los sistemas de ordenación de las imágenes según las categorías que considere cada usuario. Se crea así un álbum global al que se puede acceder desde múltiples conceptos. </a:t>
            </a:r>
            <a:endParaRPr kumimoji="0" lang="es-ES_tradnl" sz="3600" b="1" i="0" u="none" strike="noStrike" cap="none" normalizeH="0" baseline="0" dirty="0" smtClean="0">
              <a:ln>
                <a:noFill/>
              </a:ln>
              <a:solidFill>
                <a:schemeClr val="accent4">
                  <a:lumMod val="50000"/>
                </a:schemeClr>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357158" y="357166"/>
            <a:ext cx="8429684"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es-ES_tradnl" sz="4800" b="1" i="0" u="none" strike="noStrike" cap="none" normalizeH="0" baseline="0" dirty="0" smtClean="0">
                <a:ln>
                  <a:noFill/>
                </a:ln>
                <a:solidFill>
                  <a:schemeClr val="accent4">
                    <a:lumMod val="50000"/>
                  </a:schemeClr>
                </a:solidFill>
                <a:effectLst/>
                <a:latin typeface="Comic Sans MS" pitchFamily="66" charset="0"/>
                <a:ea typeface="Times New Roman" pitchFamily="18" charset="0"/>
                <a:cs typeface="Arial" pitchFamily="34" charset="0"/>
              </a:rPr>
              <a:t>Spell With Flickr </a:t>
            </a:r>
            <a:endParaRPr kumimoji="0" lang="es-CO" sz="4800" b="1" i="0" u="none" strike="noStrike" cap="none" normalizeH="0" baseline="0" dirty="0" smtClean="0">
              <a:ln>
                <a:noFill/>
              </a:ln>
              <a:solidFill>
                <a:schemeClr val="accent4">
                  <a:lumMod val="50000"/>
                </a:schemeClr>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s-ES_tradnl" sz="4800" b="1" i="0" u="none" strike="noStrike" cap="none" normalizeH="0" baseline="0" dirty="0" smtClean="0">
                <a:ln>
                  <a:noFill/>
                </a:ln>
                <a:solidFill>
                  <a:schemeClr val="accent4">
                    <a:lumMod val="50000"/>
                  </a:schemeClr>
                </a:solidFill>
                <a:effectLst/>
                <a:latin typeface="Comic Sans MS" pitchFamily="66" charset="0"/>
                <a:ea typeface="Times New Roman" pitchFamily="18" charset="0"/>
                <a:cs typeface="Arial" pitchFamily="34" charset="0"/>
              </a:rPr>
              <a:t>Flickr Graph  </a:t>
            </a:r>
            <a:endParaRPr kumimoji="0" lang="es-CO" sz="4800" b="1" i="0" u="none" strike="noStrike" cap="none" normalizeH="0" baseline="0" dirty="0" smtClean="0">
              <a:ln>
                <a:noFill/>
              </a:ln>
              <a:solidFill>
                <a:schemeClr val="accent4">
                  <a:lumMod val="50000"/>
                </a:schemeClr>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s-ES_tradnl" sz="4800" b="1" i="0" u="none" strike="noStrike" cap="none" normalizeH="0" baseline="0" dirty="0" smtClean="0">
                <a:ln>
                  <a:noFill/>
                </a:ln>
                <a:solidFill>
                  <a:schemeClr val="accent4">
                    <a:lumMod val="50000"/>
                  </a:schemeClr>
                </a:solidFill>
                <a:effectLst/>
                <a:latin typeface="Comic Sans MS" pitchFamily="66" charset="0"/>
                <a:ea typeface="Times New Roman" pitchFamily="18" charset="0"/>
                <a:cs typeface="Arial" pitchFamily="34" charset="0"/>
              </a:rPr>
              <a:t>FlickRate </a:t>
            </a:r>
            <a:endParaRPr kumimoji="0" lang="es-CO" sz="4800" b="1" i="0" u="none" strike="noStrike" cap="none" normalizeH="0" baseline="0" dirty="0" smtClean="0">
              <a:ln>
                <a:noFill/>
              </a:ln>
              <a:solidFill>
                <a:schemeClr val="accent4">
                  <a:lumMod val="50000"/>
                </a:schemeClr>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s-ES_tradnl" sz="4800" b="1" i="0" u="none" strike="noStrike" cap="none" normalizeH="0" baseline="0" dirty="0" smtClean="0">
                <a:ln>
                  <a:noFill/>
                </a:ln>
                <a:solidFill>
                  <a:schemeClr val="accent4">
                    <a:lumMod val="50000"/>
                  </a:schemeClr>
                </a:solidFill>
                <a:effectLst/>
                <a:latin typeface="Comic Sans MS" pitchFamily="66" charset="0"/>
                <a:ea typeface="Times New Roman" pitchFamily="18" charset="0"/>
                <a:cs typeface="Arial" pitchFamily="34" charset="0"/>
              </a:rPr>
              <a:t>Flickr Screensaver </a:t>
            </a:r>
            <a:endParaRPr kumimoji="0" lang="es-CO" sz="4800" b="1" i="0" u="none" strike="noStrike" cap="none" normalizeH="0" baseline="0" dirty="0" smtClean="0">
              <a:ln>
                <a:noFill/>
              </a:ln>
              <a:solidFill>
                <a:schemeClr val="accent4">
                  <a:lumMod val="50000"/>
                </a:schemeClr>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s-ES_tradnl" sz="4800" b="1" i="0" u="none" strike="noStrike" cap="none" normalizeH="0" baseline="0" dirty="0" smtClean="0">
                <a:ln>
                  <a:noFill/>
                </a:ln>
                <a:solidFill>
                  <a:schemeClr val="accent4">
                    <a:lumMod val="50000"/>
                  </a:schemeClr>
                </a:solidFill>
                <a:effectLst/>
                <a:latin typeface="Comic Sans MS" pitchFamily="66" charset="0"/>
                <a:ea typeface="Times New Roman" pitchFamily="18" charset="0"/>
                <a:cs typeface="Arial" pitchFamily="34" charset="0"/>
              </a:rPr>
              <a:t>Flickr Album</a:t>
            </a:r>
            <a:endParaRPr kumimoji="0" lang="es-CO" sz="4800" b="1" i="0" u="none" strike="noStrike" cap="none" normalizeH="0" baseline="0" dirty="0" smtClean="0">
              <a:ln>
                <a:noFill/>
              </a:ln>
              <a:solidFill>
                <a:schemeClr val="accent4">
                  <a:lumMod val="50000"/>
                </a:schemeClr>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s-ES_tradnl" sz="4800" b="1" i="0" u="none" strike="noStrike" cap="none" normalizeH="0" baseline="0" dirty="0" smtClean="0">
                <a:ln>
                  <a:noFill/>
                </a:ln>
                <a:solidFill>
                  <a:schemeClr val="accent4">
                    <a:lumMod val="50000"/>
                  </a:schemeClr>
                </a:solidFill>
                <a:effectLst/>
                <a:latin typeface="Comic Sans MS" pitchFamily="66" charset="0"/>
                <a:ea typeface="Times New Roman" pitchFamily="18" charset="0"/>
                <a:cs typeface="Arial" pitchFamily="34" charset="0"/>
              </a:rPr>
              <a:t>Interestingness </a:t>
            </a:r>
          </a:p>
          <a:p>
            <a:pPr marL="0" marR="0" lvl="0" indent="0" algn="l" defTabSz="914400" rtl="0" eaLnBrk="0" fontAlgn="base" latinLnBrk="0" hangingPunct="0">
              <a:lnSpc>
                <a:spcPct val="100000"/>
              </a:lnSpc>
              <a:spcBef>
                <a:spcPct val="0"/>
              </a:spcBef>
              <a:spcAft>
                <a:spcPct val="0"/>
              </a:spcAft>
              <a:buClrTx/>
              <a:buSzTx/>
              <a:buFont typeface="Arial" pitchFamily="34" charset="0"/>
              <a:buChar char="•"/>
              <a:tabLst/>
            </a:pPr>
            <a:r>
              <a:rPr kumimoji="0" lang="es-ES_tradnl" sz="4800" b="1" i="0" u="none" strike="noStrike" cap="none" normalizeH="0" baseline="0" dirty="0" smtClean="0">
                <a:ln>
                  <a:noFill/>
                </a:ln>
                <a:solidFill>
                  <a:schemeClr val="accent4">
                    <a:lumMod val="50000"/>
                  </a:schemeClr>
                </a:solidFill>
                <a:effectLst/>
                <a:latin typeface="Comic Sans MS" pitchFamily="66" charset="0"/>
                <a:ea typeface="Times New Roman" pitchFamily="18" charset="0"/>
                <a:cs typeface="Arial" pitchFamily="34" charset="0"/>
              </a:rPr>
              <a:t>Flickr Related Tag Browser</a:t>
            </a:r>
            <a:r>
              <a:rPr kumimoji="0" lang="es-ES_tradnl" sz="1200" b="1" i="0" u="none" strike="noStrike" cap="none" normalizeH="0" baseline="0" dirty="0" smtClean="0">
                <a:ln>
                  <a:noFill/>
                </a:ln>
                <a:solidFill>
                  <a:schemeClr val="accent4">
                    <a:lumMod val="50000"/>
                  </a:schemeClr>
                </a:solidFill>
                <a:effectLst/>
                <a:latin typeface="Comic Sans MS" pitchFamily="66" charset="0"/>
                <a:ea typeface="Times New Roman" pitchFamily="18" charset="0"/>
                <a:cs typeface="Arial" pitchFamily="34" charset="0"/>
              </a:rPr>
              <a:t>. </a:t>
            </a:r>
            <a:endParaRPr kumimoji="0" lang="es-ES_tradnl" sz="1800" b="1" i="0" u="none" strike="noStrike" cap="none" normalizeH="0" baseline="0" dirty="0" smtClean="0">
              <a:ln>
                <a:noFill/>
              </a:ln>
              <a:solidFill>
                <a:schemeClr val="accent4">
                  <a:lumMod val="50000"/>
                </a:schemeClr>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57158" y="214290"/>
            <a:ext cx="8429684" cy="642942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6600" b="1" spc="50" dirty="0" smtClean="0">
                <a:ln w="11430"/>
                <a:gradFill>
                  <a:gsLst>
                    <a:gs pos="25000">
                      <a:schemeClr val="accent2">
                        <a:satMod val="155000"/>
                      </a:schemeClr>
                    </a:gs>
                    <a:gs pos="100000">
                      <a:schemeClr val="accent2">
                        <a:shade val="45000"/>
                        <a:satMod val="165000"/>
                      </a:schemeClr>
                    </a:gs>
                  </a:gsLst>
                  <a:lin ang="5400000"/>
                </a:gradFill>
                <a:latin typeface="Comic Sans MS" pitchFamily="66" charset="0"/>
              </a:rPr>
              <a:t>CAROLINA FALLA</a:t>
            </a:r>
          </a:p>
          <a:p>
            <a:pPr algn="ctr"/>
            <a:r>
              <a:rPr lang="es-ES" sz="6600" b="1" spc="50" dirty="0" smtClean="0">
                <a:ln w="11430"/>
                <a:gradFill>
                  <a:gsLst>
                    <a:gs pos="25000">
                      <a:schemeClr val="accent2">
                        <a:satMod val="155000"/>
                      </a:schemeClr>
                    </a:gs>
                    <a:gs pos="100000">
                      <a:schemeClr val="accent2">
                        <a:shade val="45000"/>
                        <a:satMod val="165000"/>
                      </a:schemeClr>
                    </a:gs>
                  </a:gsLst>
                  <a:lin ang="5400000"/>
                </a:gradFill>
                <a:latin typeface="Comic Sans MS" pitchFamily="66" charset="0"/>
              </a:rPr>
              <a:t> MONTILLA</a:t>
            </a:r>
          </a:p>
          <a:p>
            <a:pPr algn="ctr"/>
            <a:r>
              <a:rPr lang="es-ES" sz="6600" b="1" cap="none" spc="50" dirty="0" smtClean="0">
                <a:ln w="11430"/>
                <a:gradFill>
                  <a:gsLst>
                    <a:gs pos="25000">
                      <a:schemeClr val="accent2">
                        <a:satMod val="155000"/>
                      </a:schemeClr>
                    </a:gs>
                    <a:gs pos="100000">
                      <a:schemeClr val="accent2">
                        <a:shade val="45000"/>
                        <a:satMod val="165000"/>
                      </a:schemeClr>
                    </a:gs>
                  </a:gsLst>
                  <a:lin ang="5400000"/>
                </a:gradFill>
                <a:latin typeface="Comic Sans MS" pitchFamily="66" charset="0"/>
              </a:rPr>
              <a:t>______________</a:t>
            </a:r>
          </a:p>
          <a:p>
            <a:pPr algn="ctr"/>
            <a:endParaRPr lang="es-ES" sz="6600" b="1" spc="50" dirty="0" smtClean="0">
              <a:ln w="11430"/>
              <a:gradFill>
                <a:gsLst>
                  <a:gs pos="25000">
                    <a:schemeClr val="accent2">
                      <a:satMod val="155000"/>
                    </a:schemeClr>
                  </a:gs>
                  <a:gs pos="100000">
                    <a:schemeClr val="accent2">
                      <a:shade val="45000"/>
                      <a:satMod val="165000"/>
                    </a:schemeClr>
                  </a:gs>
                </a:gsLst>
                <a:lin ang="5400000"/>
              </a:gradFill>
              <a:latin typeface="Comic Sans MS" pitchFamily="66" charset="0"/>
            </a:endParaRPr>
          </a:p>
          <a:p>
            <a:pPr algn="ctr"/>
            <a:r>
              <a:rPr lang="es-ES" sz="6600" b="1" spc="50" dirty="0" smtClean="0">
                <a:ln w="11430"/>
                <a:gradFill>
                  <a:gsLst>
                    <a:gs pos="25000">
                      <a:schemeClr val="accent2">
                        <a:satMod val="155000"/>
                      </a:schemeClr>
                    </a:gs>
                    <a:gs pos="100000">
                      <a:schemeClr val="accent2">
                        <a:shade val="45000"/>
                        <a:satMod val="165000"/>
                      </a:schemeClr>
                    </a:gs>
                  </a:gsLst>
                  <a:lin ang="5400000"/>
                </a:gradFill>
                <a:latin typeface="Comic Sans MS" pitchFamily="66" charset="0"/>
              </a:rPr>
              <a:t>ANA MILENA </a:t>
            </a:r>
          </a:p>
          <a:p>
            <a:pPr algn="ctr"/>
            <a:r>
              <a:rPr lang="es-ES" sz="6600" b="1" spc="50" dirty="0" smtClean="0">
                <a:ln w="11430"/>
                <a:gradFill>
                  <a:gsLst>
                    <a:gs pos="25000">
                      <a:schemeClr val="accent2">
                        <a:satMod val="155000"/>
                      </a:schemeClr>
                    </a:gs>
                    <a:gs pos="100000">
                      <a:schemeClr val="accent2">
                        <a:shade val="45000"/>
                        <a:satMod val="165000"/>
                      </a:schemeClr>
                    </a:gs>
                  </a:gsLst>
                  <a:lin ang="5400000"/>
                </a:gradFill>
                <a:latin typeface="Comic Sans MS" pitchFamily="66" charset="0"/>
              </a:rPr>
              <a:t>ROJAS</a:t>
            </a:r>
            <a:endParaRPr lang="es-ES" sz="6600" b="1" cap="none" spc="50" dirty="0">
              <a:ln w="11430"/>
              <a:gradFill>
                <a:gsLst>
                  <a:gs pos="25000">
                    <a:schemeClr val="accent2">
                      <a:satMod val="155000"/>
                    </a:schemeClr>
                  </a:gs>
                  <a:gs pos="100000">
                    <a:schemeClr val="accent2">
                      <a:shade val="45000"/>
                      <a:satMod val="165000"/>
                    </a:schemeClr>
                  </a:gs>
                </a:gsLst>
                <a:lin ang="5400000"/>
              </a:gradFill>
              <a:latin typeface="Comic Sans MS"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357158" y="285728"/>
            <a:ext cx="8429684" cy="6357982"/>
          </a:xfrm>
        </p:spPr>
        <p:txBody>
          <a:bodyPr>
            <a:normAutofit fontScale="25000" lnSpcReduction="20000"/>
          </a:bodyPr>
          <a:lstStyle/>
          <a:p>
            <a:pPr algn="just"/>
            <a:r>
              <a:rPr lang="es-ES_tradnl" sz="16000" b="1" dirty="0">
                <a:solidFill>
                  <a:schemeClr val="accent4">
                    <a:lumMod val="50000"/>
                  </a:schemeClr>
                </a:solidFill>
                <a:latin typeface="Comic Sans MS" pitchFamily="66" charset="0"/>
              </a:rPr>
              <a:t>Sitio web de organización de fotografías digitales y red social, considerado normalmente como parte de la Web 2.0. En marzo de 2005, fue comprado por Yahoo!. El servicio es </a:t>
            </a:r>
            <a:r>
              <a:rPr lang="es-ES_tradnl" sz="16000" b="1" dirty="0" smtClean="0">
                <a:solidFill>
                  <a:schemeClr val="accent4">
                    <a:lumMod val="50000"/>
                  </a:schemeClr>
                </a:solidFill>
                <a:latin typeface="Comic Sans MS" pitchFamily="66" charset="0"/>
              </a:rPr>
              <a:t>utilizado extensamente </a:t>
            </a:r>
            <a:r>
              <a:rPr lang="es-ES_tradnl" sz="16000" b="1" dirty="0">
                <a:solidFill>
                  <a:schemeClr val="accent4">
                    <a:lumMod val="50000"/>
                  </a:schemeClr>
                </a:solidFill>
                <a:latin typeface="Comic Sans MS" pitchFamily="66" charset="0"/>
              </a:rPr>
              <a:t>por bloggers como depósito de fotos. Permite hacer búsquedas de imágenes por etiquetas (</a:t>
            </a:r>
            <a:r>
              <a:rPr lang="es-ES_tradnl" sz="16000" b="1" dirty="0" err="1">
                <a:solidFill>
                  <a:schemeClr val="accent4">
                    <a:lumMod val="50000"/>
                  </a:schemeClr>
                </a:solidFill>
                <a:latin typeface="Comic Sans MS" pitchFamily="66" charset="0"/>
              </a:rPr>
              <a:t>tags</a:t>
            </a:r>
            <a:r>
              <a:rPr lang="es-ES_tradnl" sz="16000" b="1" dirty="0">
                <a:solidFill>
                  <a:schemeClr val="accent4">
                    <a:lumMod val="50000"/>
                  </a:schemeClr>
                </a:solidFill>
                <a:latin typeface="Comic Sans MS" pitchFamily="66" charset="0"/>
              </a:rPr>
              <a:t>), por fecha y por licencias de Creative Commons.</a:t>
            </a:r>
            <a:endParaRPr lang="es-CO" sz="16000" b="1" dirty="0">
              <a:solidFill>
                <a:schemeClr val="accent4">
                  <a:lumMod val="50000"/>
                </a:schemeClr>
              </a:solidFill>
              <a:latin typeface="Comic Sans MS" pitchFamily="66" charset="0"/>
            </a:endParaRPr>
          </a:p>
          <a:p>
            <a:endParaRPr lang="es-CO" dirty="0">
              <a:solidFill>
                <a:srgbClr val="9900FF"/>
              </a:solidFill>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85720" y="1357298"/>
            <a:ext cx="8643998" cy="5143536"/>
          </a:xfrm>
        </p:spPr>
        <p:txBody>
          <a:bodyPr>
            <a:normAutofit fontScale="92500" lnSpcReduction="10000"/>
          </a:bodyPr>
          <a:lstStyle/>
          <a:p>
            <a:pPr lvl="0"/>
            <a:r>
              <a:rPr lang="es-ES" b="1" dirty="0" err="1">
                <a:solidFill>
                  <a:schemeClr val="accent3">
                    <a:lumMod val="75000"/>
                  </a:schemeClr>
                </a:solidFill>
                <a:latin typeface="Comic Sans MS" pitchFamily="66" charset="0"/>
              </a:rPr>
              <a:t>Flickr</a:t>
            </a:r>
            <a:r>
              <a:rPr lang="es-ES" b="1" dirty="0">
                <a:solidFill>
                  <a:schemeClr val="accent3">
                    <a:lumMod val="75000"/>
                  </a:schemeClr>
                </a:solidFill>
                <a:latin typeface="Comic Sans MS" pitchFamily="66" charset="0"/>
              </a:rPr>
              <a:t> </a:t>
            </a:r>
            <a:r>
              <a:rPr lang="es-ES" b="1" dirty="0">
                <a:solidFill>
                  <a:schemeClr val="tx1">
                    <a:lumMod val="95000"/>
                    <a:lumOff val="5000"/>
                  </a:schemeClr>
                </a:solidFill>
                <a:latin typeface="Comic Sans MS" pitchFamily="66" charset="0"/>
              </a:rPr>
              <a:t>es un sitio web que permite almacenar, ordenar, buscar y compartir fotografías y videos online.</a:t>
            </a:r>
            <a:endParaRPr lang="es-CO" b="1" dirty="0">
              <a:solidFill>
                <a:schemeClr val="tx1">
                  <a:lumMod val="95000"/>
                  <a:lumOff val="5000"/>
                </a:schemeClr>
              </a:solidFill>
              <a:latin typeface="Comic Sans MS" pitchFamily="66" charset="0"/>
            </a:endParaRPr>
          </a:p>
          <a:p>
            <a:pPr lvl="0"/>
            <a:r>
              <a:rPr lang="es-ES_tradnl" b="1" dirty="0">
                <a:solidFill>
                  <a:schemeClr val="accent3">
                    <a:lumMod val="75000"/>
                  </a:schemeClr>
                </a:solidFill>
                <a:latin typeface="Comic Sans MS" pitchFamily="66" charset="0"/>
              </a:rPr>
              <a:t>Flickr </a:t>
            </a:r>
            <a:r>
              <a:rPr lang="es-ES_tradnl" b="1" dirty="0">
                <a:solidFill>
                  <a:schemeClr val="tx1">
                    <a:lumMod val="95000"/>
                    <a:lumOff val="5000"/>
                  </a:schemeClr>
                </a:solidFill>
                <a:latin typeface="Comic Sans MS" pitchFamily="66" charset="0"/>
              </a:rPr>
              <a:t>es un sitio web para compartir imágenes sobre todo fotográficas.</a:t>
            </a:r>
            <a:endParaRPr lang="es-CO" b="1" dirty="0">
              <a:solidFill>
                <a:schemeClr val="tx1">
                  <a:lumMod val="95000"/>
                  <a:lumOff val="5000"/>
                </a:schemeClr>
              </a:solidFill>
              <a:latin typeface="Comic Sans MS" pitchFamily="66" charset="0"/>
            </a:endParaRPr>
          </a:p>
          <a:p>
            <a:pPr lvl="0"/>
            <a:r>
              <a:rPr lang="es-ES_tradnl" b="1" dirty="0">
                <a:solidFill>
                  <a:schemeClr val="accent3">
                    <a:lumMod val="75000"/>
                  </a:schemeClr>
                </a:solidFill>
                <a:latin typeface="Comic Sans MS" pitchFamily="66" charset="0"/>
              </a:rPr>
              <a:t>Flickr </a:t>
            </a:r>
            <a:r>
              <a:rPr lang="es-ES_tradnl" b="1" dirty="0">
                <a:solidFill>
                  <a:schemeClr val="tx1">
                    <a:lumMod val="95000"/>
                    <a:lumOff val="5000"/>
                  </a:schemeClr>
                </a:solidFill>
                <a:latin typeface="Comic Sans MS" pitchFamily="66" charset="0"/>
              </a:rPr>
              <a:t>es un servicio gratuito de almacenamiento de imágenes.</a:t>
            </a:r>
            <a:endParaRPr lang="es-CO" b="1" dirty="0">
              <a:solidFill>
                <a:schemeClr val="tx1">
                  <a:lumMod val="95000"/>
                  <a:lumOff val="5000"/>
                </a:schemeClr>
              </a:solidFill>
              <a:latin typeface="Comic Sans MS" pitchFamily="66" charset="0"/>
            </a:endParaRPr>
          </a:p>
          <a:p>
            <a:pPr lvl="0"/>
            <a:r>
              <a:rPr lang="es-ES_tradnl" b="1" dirty="0" smtClean="0">
                <a:solidFill>
                  <a:schemeClr val="accent3">
                    <a:lumMod val="75000"/>
                  </a:schemeClr>
                </a:solidFill>
                <a:latin typeface="Comic Sans MS" pitchFamily="66" charset="0"/>
              </a:rPr>
              <a:t>Flickr</a:t>
            </a:r>
            <a:r>
              <a:rPr lang="es-ES_tradnl" b="1" dirty="0" smtClean="0">
                <a:solidFill>
                  <a:schemeClr val="tx1">
                    <a:lumMod val="95000"/>
                    <a:lumOff val="5000"/>
                  </a:schemeClr>
                </a:solidFill>
                <a:latin typeface="Comic Sans MS" pitchFamily="66" charset="0"/>
              </a:rPr>
              <a:t>  es un servicio </a:t>
            </a:r>
            <a:r>
              <a:rPr lang="es-ES_tradnl" b="1" dirty="0">
                <a:solidFill>
                  <a:schemeClr val="tx1">
                    <a:lumMod val="95000"/>
                    <a:lumOff val="5000"/>
                  </a:schemeClr>
                </a:solidFill>
                <a:latin typeface="Comic Sans MS" pitchFamily="66" charset="0"/>
              </a:rPr>
              <a:t>que permite compartir fotos y publicarlas en tu blog.</a:t>
            </a:r>
            <a:endParaRPr lang="es-CO" b="1" dirty="0">
              <a:solidFill>
                <a:schemeClr val="tx1">
                  <a:lumMod val="95000"/>
                  <a:lumOff val="5000"/>
                </a:schemeClr>
              </a:solidFill>
              <a:latin typeface="Comic Sans MS" pitchFamily="66" charset="0"/>
            </a:endParaRPr>
          </a:p>
          <a:p>
            <a:pPr lvl="0"/>
            <a:r>
              <a:rPr lang="es-ES_tradnl" b="1" dirty="0" smtClean="0">
                <a:solidFill>
                  <a:schemeClr val="accent3">
                    <a:lumMod val="75000"/>
                  </a:schemeClr>
                </a:solidFill>
                <a:latin typeface="Comic Sans MS" pitchFamily="66" charset="0"/>
              </a:rPr>
              <a:t>Flickr</a:t>
            </a:r>
            <a:r>
              <a:rPr lang="es-ES_tradnl" b="1" dirty="0" smtClean="0">
                <a:solidFill>
                  <a:schemeClr val="tx1">
                    <a:lumMod val="95000"/>
                    <a:lumOff val="5000"/>
                  </a:schemeClr>
                </a:solidFill>
                <a:latin typeface="Comic Sans MS" pitchFamily="66" charset="0"/>
              </a:rPr>
              <a:t> es un lugar </a:t>
            </a:r>
            <a:r>
              <a:rPr lang="es-ES_tradnl" b="1" dirty="0">
                <a:solidFill>
                  <a:schemeClr val="tx1">
                    <a:lumMod val="95000"/>
                    <a:lumOff val="5000"/>
                  </a:schemeClr>
                </a:solidFill>
                <a:latin typeface="Comic Sans MS" pitchFamily="66" charset="0"/>
              </a:rPr>
              <a:t>de Internet donde los </a:t>
            </a:r>
            <a:r>
              <a:rPr lang="es-ES_tradnl" b="1" dirty="0" err="1">
                <a:solidFill>
                  <a:schemeClr val="tx1">
                    <a:lumMod val="95000"/>
                    <a:lumOff val="5000"/>
                  </a:schemeClr>
                </a:solidFill>
                <a:latin typeface="Comic Sans MS" pitchFamily="66" charset="0"/>
              </a:rPr>
              <a:t>blogeros</a:t>
            </a:r>
            <a:r>
              <a:rPr lang="es-ES_tradnl" b="1" dirty="0">
                <a:solidFill>
                  <a:schemeClr val="tx1">
                    <a:lumMod val="95000"/>
                    <a:lumOff val="5000"/>
                  </a:schemeClr>
                </a:solidFill>
                <a:latin typeface="Comic Sans MS" pitchFamily="66" charset="0"/>
              </a:rPr>
              <a:t> comparten fotografías.</a:t>
            </a:r>
            <a:endParaRPr lang="es-CO" b="1" dirty="0">
              <a:solidFill>
                <a:schemeClr val="tx1">
                  <a:lumMod val="95000"/>
                  <a:lumOff val="5000"/>
                </a:schemeClr>
              </a:solidFill>
              <a:latin typeface="Comic Sans MS" pitchFamily="66" charset="0"/>
            </a:endParaRPr>
          </a:p>
          <a:p>
            <a:endParaRPr lang="es-CO" dirty="0"/>
          </a:p>
        </p:txBody>
      </p:sp>
      <p:sp>
        <p:nvSpPr>
          <p:cNvPr id="5" name="4 Rectángulo"/>
          <p:cNvSpPr/>
          <p:nvPr/>
        </p:nvSpPr>
        <p:spPr>
          <a:xfrm>
            <a:off x="428596" y="285728"/>
            <a:ext cx="8286808" cy="1015663"/>
          </a:xfrm>
          <a:prstGeom prst="rect">
            <a:avLst/>
          </a:prstGeom>
          <a:noFill/>
        </p:spPr>
        <p:txBody>
          <a:bodyPr wrap="square" lIns="91440" tIns="45720" rIns="91440" bIns="45720">
            <a:spAutoFit/>
          </a:bodyPr>
          <a:lstStyle/>
          <a:p>
            <a:pPr algn="ctr"/>
            <a:r>
              <a:rPr lang="es-ES" sz="6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t>funcionalidades</a:t>
            </a:r>
            <a:endParaRPr lang="es-ES" sz="6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57158" y="2143962"/>
            <a:ext cx="8358246" cy="1785104"/>
          </a:xfrm>
          <a:prstGeom prst="rect">
            <a:avLst/>
          </a:prstGeom>
          <a:noFill/>
        </p:spPr>
        <p:txBody>
          <a:bodyPr wrap="square" lIns="91440" tIns="45720" rIns="91440" bIns="45720">
            <a:spAutoFit/>
          </a:bodyPr>
          <a:lstStyle/>
          <a:p>
            <a:pPr algn="ctr"/>
            <a:r>
              <a:rPr lang="es-ES" sz="11000" b="1" cap="none" spc="100" dirty="0" smtClean="0">
                <a:ln w="18000">
                  <a:solidFill>
                    <a:schemeClr val="accent1">
                      <a:satMod val="200000"/>
                      <a:tint val="72000"/>
                    </a:schemeClr>
                  </a:solidFill>
                  <a:prstDash val="solid"/>
                </a:ln>
                <a:solidFill>
                  <a:schemeClr val="accent4">
                    <a:lumMod val="50000"/>
                  </a:schemeClr>
                </a:solidFill>
                <a:effectLst>
                  <a:outerShdw blurRad="25000" dist="20000" dir="16020000" algn="tl">
                    <a:schemeClr val="accent1">
                      <a:satMod val="200000"/>
                      <a:shade val="1000"/>
                      <a:alpha val="60000"/>
                    </a:schemeClr>
                  </a:outerShdw>
                </a:effectLst>
                <a:latin typeface="Comic Sans MS" pitchFamily="66" charset="0"/>
              </a:rPr>
              <a:t>HISTORIA</a:t>
            </a:r>
            <a:endParaRPr lang="es-ES" sz="11000" b="1" cap="none" spc="100" dirty="0">
              <a:ln w="18000">
                <a:solidFill>
                  <a:schemeClr val="accent1">
                    <a:satMod val="200000"/>
                    <a:tint val="72000"/>
                  </a:schemeClr>
                </a:solidFill>
                <a:prstDash val="solid"/>
              </a:ln>
              <a:solidFill>
                <a:schemeClr val="accent4">
                  <a:lumMod val="50000"/>
                </a:schemeClr>
              </a:solidFill>
              <a:effectLst>
                <a:outerShdw blurRad="25000" dist="20000" dir="16020000" algn="tl">
                  <a:schemeClr val="accent1">
                    <a:satMod val="200000"/>
                    <a:shade val="1000"/>
                    <a:alpha val="60000"/>
                  </a:schemeClr>
                </a:outerShdw>
              </a:effectLst>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71490" y="357166"/>
            <a:ext cx="8586790" cy="6215106"/>
          </a:xfrm>
        </p:spPr>
        <p:txBody>
          <a:bodyPr>
            <a:normAutofit/>
          </a:bodyPr>
          <a:lstStyle/>
          <a:p>
            <a:pPr algn="just">
              <a:buNone/>
            </a:pPr>
            <a:r>
              <a:rPr lang="es-ES" sz="3600" b="1" dirty="0" smtClean="0">
                <a:latin typeface="Comic Sans MS" pitchFamily="66" charset="0"/>
              </a:rPr>
              <a:t>	</a:t>
            </a:r>
            <a:r>
              <a:rPr lang="es-ES" sz="3600" b="1" dirty="0" err="1" smtClean="0">
                <a:latin typeface="Comic Sans MS" pitchFamily="66" charset="0"/>
              </a:rPr>
              <a:t>Flickr</a:t>
            </a:r>
            <a:r>
              <a:rPr lang="es-ES" sz="3600" b="1" dirty="0" smtClean="0">
                <a:latin typeface="Comic Sans MS" pitchFamily="66" charset="0"/>
              </a:rPr>
              <a:t> </a:t>
            </a:r>
            <a:r>
              <a:rPr lang="es-ES" sz="3600" b="1" dirty="0">
                <a:latin typeface="Comic Sans MS" pitchFamily="66" charset="0"/>
              </a:rPr>
              <a:t>fue lanzado en febrero de 2004 por Ludicorp, una compañía de Vancouver fundada en el año 2002. Inicialmente </a:t>
            </a:r>
            <a:r>
              <a:rPr lang="es-ES" sz="3600" b="1" dirty="0" err="1">
                <a:latin typeface="Comic Sans MS" pitchFamily="66" charset="0"/>
              </a:rPr>
              <a:t>Flickr</a:t>
            </a:r>
            <a:r>
              <a:rPr lang="es-ES" sz="3600" b="1" dirty="0">
                <a:latin typeface="Comic Sans MS" pitchFamily="66" charset="0"/>
              </a:rPr>
              <a:t> nace formando parte de </a:t>
            </a:r>
            <a:r>
              <a:rPr lang="es-ES" sz="3600" b="1" i="1" dirty="0">
                <a:latin typeface="Comic Sans MS" pitchFamily="66" charset="0"/>
              </a:rPr>
              <a:t>Game </a:t>
            </a:r>
            <a:r>
              <a:rPr lang="es-ES" sz="3600" b="1" i="1" dirty="0" err="1">
                <a:latin typeface="Comic Sans MS" pitchFamily="66" charset="0"/>
              </a:rPr>
              <a:t>Neverending</a:t>
            </a:r>
            <a:r>
              <a:rPr lang="es-ES" sz="3600" b="1" dirty="0">
                <a:latin typeface="Comic Sans MS" pitchFamily="66" charset="0"/>
              </a:rPr>
              <a:t>, un Juego </a:t>
            </a:r>
            <a:r>
              <a:rPr lang="es-ES" sz="3600" b="1" dirty="0" err="1">
                <a:latin typeface="Comic Sans MS" pitchFamily="66" charset="0"/>
              </a:rPr>
              <a:t>multijugador</a:t>
            </a:r>
            <a:r>
              <a:rPr lang="es-ES" sz="3600" b="1" dirty="0">
                <a:latin typeface="Comic Sans MS" pitchFamily="66" charset="0"/>
              </a:rPr>
              <a:t> masivo online desarrollado por Ludicorp. Sin embargo, casi inmediatamente </a:t>
            </a:r>
            <a:r>
              <a:rPr lang="es-ES" sz="3600" b="1" dirty="0" err="1">
                <a:latin typeface="Comic Sans MS" pitchFamily="66" charset="0"/>
              </a:rPr>
              <a:t>Flickr</a:t>
            </a:r>
            <a:r>
              <a:rPr lang="es-ES" sz="3600" b="1" dirty="0">
                <a:latin typeface="Comic Sans MS" pitchFamily="66" charset="0"/>
              </a:rPr>
              <a:t> se reveló como un proyecto dotado de entidad propia y terminó desplazando a Game </a:t>
            </a:r>
            <a:r>
              <a:rPr lang="es-ES" sz="3600" b="1" dirty="0" err="1">
                <a:latin typeface="Comic Sans MS" pitchFamily="66" charset="0"/>
              </a:rPr>
              <a:t>Neverending</a:t>
            </a:r>
            <a:r>
              <a:rPr lang="es-ES" sz="3600" b="1" dirty="0" smtClean="0">
                <a:latin typeface="Comic Sans MS" pitchFamily="66" charset="0"/>
              </a:rPr>
              <a:t>.</a:t>
            </a:r>
            <a:endParaRPr lang="es-CO" sz="3600" b="1" dirty="0">
              <a:latin typeface="Comic Sans MS" pitchFamily="66" charset="0"/>
            </a:endParaRPr>
          </a:p>
          <a:p>
            <a:endParaRPr lang="es-CO"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57158" y="758684"/>
            <a:ext cx="8358246" cy="517064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ES" sz="11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rPr>
              <a:t>QUE PUEDES </a:t>
            </a:r>
          </a:p>
          <a:p>
            <a:pPr algn="ctr"/>
            <a:r>
              <a:rPr lang="es-ES" sz="11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rPr>
              <a:t>HACER EN </a:t>
            </a:r>
          </a:p>
          <a:p>
            <a:pPr algn="ctr"/>
            <a:r>
              <a:rPr lang="es-ES" sz="11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rPr>
              <a:t>FRICKL?</a:t>
            </a:r>
            <a:endParaRPr lang="es-ES" sz="11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8596" y="428604"/>
            <a:ext cx="8229600" cy="6072230"/>
          </a:xfrm>
        </p:spPr>
        <p:txBody>
          <a:bodyPr>
            <a:normAutofit fontScale="92500" lnSpcReduction="10000"/>
          </a:bodyPr>
          <a:lstStyle/>
          <a:p>
            <a:pPr>
              <a:buNone/>
            </a:pPr>
            <a:r>
              <a:rPr lang="es-ES_tradnl" dirty="0" smtClean="0"/>
              <a:t>	</a:t>
            </a:r>
            <a:r>
              <a:rPr lang="es-ES_tradnl" sz="3600" b="1" dirty="0" smtClean="0">
                <a:solidFill>
                  <a:schemeClr val="accent4">
                    <a:lumMod val="50000"/>
                  </a:schemeClr>
                </a:solidFill>
                <a:latin typeface="Comic Sans MS" pitchFamily="66" charset="0"/>
              </a:rPr>
              <a:t>Flickr </a:t>
            </a:r>
            <a:r>
              <a:rPr lang="es-ES_tradnl" sz="3600" b="1" dirty="0">
                <a:solidFill>
                  <a:schemeClr val="accent4">
                    <a:lumMod val="50000"/>
                  </a:schemeClr>
                </a:solidFill>
                <a:latin typeface="Comic Sans MS" pitchFamily="66" charset="0"/>
              </a:rPr>
              <a:t>es probablemente el mejor sistema en el mundo para almacenar y compartir fotografías digitales en línea.</a:t>
            </a:r>
            <a:endParaRPr lang="es-CO" sz="3600" b="1" dirty="0">
              <a:solidFill>
                <a:schemeClr val="accent4">
                  <a:lumMod val="50000"/>
                </a:schemeClr>
              </a:solidFill>
              <a:latin typeface="Comic Sans MS" pitchFamily="66" charset="0"/>
            </a:endParaRPr>
          </a:p>
          <a:p>
            <a:pPr>
              <a:buNone/>
            </a:pPr>
            <a:endParaRPr lang="es-CO" sz="3600" b="1" dirty="0">
              <a:solidFill>
                <a:schemeClr val="accent4">
                  <a:lumMod val="50000"/>
                </a:schemeClr>
              </a:solidFill>
              <a:latin typeface="Comic Sans MS" pitchFamily="66" charset="0"/>
            </a:endParaRPr>
          </a:p>
          <a:p>
            <a:pPr lvl="0"/>
            <a:r>
              <a:rPr lang="es-ES_tradnl" sz="3600" b="1" dirty="0" smtClean="0">
                <a:solidFill>
                  <a:schemeClr val="accent4">
                    <a:lumMod val="50000"/>
                  </a:schemeClr>
                </a:solidFill>
                <a:latin typeface="Comic Sans MS" pitchFamily="66" charset="0"/>
              </a:rPr>
              <a:t>Enseñarle </a:t>
            </a:r>
            <a:r>
              <a:rPr lang="es-ES_tradnl" sz="3600" b="1" dirty="0">
                <a:solidFill>
                  <a:schemeClr val="accent4">
                    <a:lumMod val="50000"/>
                  </a:schemeClr>
                </a:solidFill>
                <a:latin typeface="Comic Sans MS" pitchFamily="66" charset="0"/>
              </a:rPr>
              <a:t>al mundo tus fotos favoritas </a:t>
            </a:r>
            <a:endParaRPr lang="es-CO" sz="3600" b="1" dirty="0">
              <a:solidFill>
                <a:schemeClr val="accent4">
                  <a:lumMod val="50000"/>
                </a:schemeClr>
              </a:solidFill>
              <a:latin typeface="Comic Sans MS" pitchFamily="66" charset="0"/>
            </a:endParaRPr>
          </a:p>
          <a:p>
            <a:pPr lvl="0"/>
            <a:r>
              <a:rPr lang="es-ES_tradnl" sz="3600" b="1" dirty="0">
                <a:solidFill>
                  <a:schemeClr val="accent4">
                    <a:lumMod val="50000"/>
                  </a:schemeClr>
                </a:solidFill>
                <a:latin typeface="Comic Sans MS" pitchFamily="66" charset="0"/>
              </a:rPr>
              <a:t>Hacer un blog de fotos tomadas por la cámara de tu teléfono móvil </a:t>
            </a:r>
            <a:endParaRPr lang="es-CO" sz="3600" b="1" dirty="0">
              <a:solidFill>
                <a:schemeClr val="accent4">
                  <a:lumMod val="50000"/>
                </a:schemeClr>
              </a:solidFill>
              <a:latin typeface="Comic Sans MS" pitchFamily="66" charset="0"/>
            </a:endParaRPr>
          </a:p>
          <a:p>
            <a:pPr lvl="0"/>
            <a:r>
              <a:rPr lang="es-ES_tradnl" sz="3600" b="1" dirty="0">
                <a:solidFill>
                  <a:schemeClr val="accent4">
                    <a:lumMod val="50000"/>
                  </a:schemeClr>
                </a:solidFill>
                <a:latin typeface="Comic Sans MS" pitchFamily="66" charset="0"/>
              </a:rPr>
              <a:t>Enseñarle fotos a tus amigos y familiares en todo el mundo de forma privada y segura... </a:t>
            </a:r>
            <a:endParaRPr lang="es-CO" sz="3600" b="1" dirty="0">
              <a:solidFill>
                <a:schemeClr val="accent4">
                  <a:lumMod val="50000"/>
                </a:schemeClr>
              </a:solidFill>
              <a:latin typeface="Comic Sans MS" pitchFamily="66" charset="0"/>
            </a:endParaRPr>
          </a:p>
          <a:p>
            <a:endParaRPr lang="es-CO"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85720" y="311136"/>
            <a:ext cx="8572560" cy="6001643"/>
          </a:xfrm>
          <a:prstGeom prst="rect">
            <a:avLst/>
          </a:prstGeom>
          <a:noFill/>
        </p:spPr>
        <p:txBody>
          <a:bodyPr wrap="square" lIns="91440" tIns="45720" rIns="91440" bIns="45720">
            <a:spAutoFit/>
          </a:bodyPr>
          <a:lstStyle/>
          <a:p>
            <a:r>
              <a:rPr lang="es-ES" sz="4800" b="1" cap="none" spc="0" dirty="0" smtClean="0">
                <a:ln w="10541" cmpd="sng">
                  <a:solidFill>
                    <a:srgbClr val="7D7D7D">
                      <a:tint val="100000"/>
                      <a:shade val="100000"/>
                      <a:satMod val="110000"/>
                    </a:srgbClr>
                  </a:solidFill>
                  <a:prstDash val="solid"/>
                </a:ln>
                <a:solidFill>
                  <a:srgbClr val="7030A0"/>
                </a:solidFill>
                <a:effectLst/>
                <a:latin typeface="Comic Sans MS" pitchFamily="66" charset="0"/>
              </a:rPr>
              <a:t>1) SUBIR FOTOS.</a:t>
            </a:r>
          </a:p>
          <a:p>
            <a:r>
              <a:rPr lang="es-ES" sz="4800" b="1" dirty="0" smtClean="0">
                <a:ln w="10541" cmpd="sng">
                  <a:solidFill>
                    <a:srgbClr val="7D7D7D">
                      <a:tint val="100000"/>
                      <a:shade val="100000"/>
                      <a:satMod val="110000"/>
                    </a:srgbClr>
                  </a:solidFill>
                  <a:prstDash val="solid"/>
                </a:ln>
                <a:solidFill>
                  <a:srgbClr val="7030A0"/>
                </a:solidFill>
                <a:latin typeface="Comic Sans MS" pitchFamily="66" charset="0"/>
              </a:rPr>
              <a:t>2) EDITAR.</a:t>
            </a:r>
          </a:p>
          <a:p>
            <a:r>
              <a:rPr lang="es-ES" sz="4800" b="1" cap="none" spc="0" dirty="0" smtClean="0">
                <a:ln w="10541" cmpd="sng">
                  <a:solidFill>
                    <a:srgbClr val="7D7D7D">
                      <a:tint val="100000"/>
                      <a:shade val="100000"/>
                      <a:satMod val="110000"/>
                    </a:srgbClr>
                  </a:solidFill>
                  <a:prstDash val="solid"/>
                </a:ln>
                <a:solidFill>
                  <a:srgbClr val="7030A0"/>
                </a:solidFill>
                <a:effectLst/>
                <a:latin typeface="Comic Sans MS" pitchFamily="66" charset="0"/>
              </a:rPr>
              <a:t>3) ORGANIZAR.</a:t>
            </a:r>
          </a:p>
          <a:p>
            <a:r>
              <a:rPr lang="es-ES" sz="4800" b="1" dirty="0" smtClean="0">
                <a:ln w="10541" cmpd="sng">
                  <a:solidFill>
                    <a:srgbClr val="7D7D7D">
                      <a:tint val="100000"/>
                      <a:shade val="100000"/>
                      <a:satMod val="110000"/>
                    </a:srgbClr>
                  </a:solidFill>
                  <a:prstDash val="solid"/>
                </a:ln>
                <a:solidFill>
                  <a:srgbClr val="7030A0"/>
                </a:solidFill>
                <a:latin typeface="Comic Sans MS" pitchFamily="66" charset="0"/>
              </a:rPr>
              <a:t>4) COMPARTIR.</a:t>
            </a:r>
          </a:p>
          <a:p>
            <a:r>
              <a:rPr lang="es-ES" sz="4800" b="1" dirty="0" smtClean="0">
                <a:ln w="10541" cmpd="sng">
                  <a:solidFill>
                    <a:srgbClr val="7D7D7D">
                      <a:tint val="100000"/>
                      <a:shade val="100000"/>
                      <a:satMod val="110000"/>
                    </a:srgbClr>
                  </a:solidFill>
                  <a:prstDash val="solid"/>
                </a:ln>
                <a:solidFill>
                  <a:srgbClr val="7030A0"/>
                </a:solidFill>
                <a:latin typeface="Comic Sans MS" pitchFamily="66" charset="0"/>
              </a:rPr>
              <a:t>5) MAPAS.</a:t>
            </a:r>
          </a:p>
          <a:p>
            <a:r>
              <a:rPr lang="es-ES" sz="4800" b="1" dirty="0" smtClean="0">
                <a:ln w="10541" cmpd="sng">
                  <a:solidFill>
                    <a:srgbClr val="7D7D7D">
                      <a:tint val="100000"/>
                      <a:shade val="100000"/>
                      <a:satMod val="110000"/>
                    </a:srgbClr>
                  </a:solidFill>
                  <a:prstDash val="solid"/>
                </a:ln>
                <a:solidFill>
                  <a:srgbClr val="7030A0"/>
                </a:solidFill>
                <a:latin typeface="Comic Sans MS" pitchFamily="66" charset="0"/>
              </a:rPr>
              <a:t>6) MANTENERSE EN CONTACTO.</a:t>
            </a:r>
          </a:p>
          <a:p>
            <a:r>
              <a:rPr lang="es-ES" sz="4800" b="1" dirty="0" smtClean="0">
                <a:ln w="10541" cmpd="sng">
                  <a:solidFill>
                    <a:srgbClr val="7D7D7D">
                      <a:tint val="100000"/>
                      <a:shade val="100000"/>
                      <a:satMod val="110000"/>
                    </a:srgbClr>
                  </a:solidFill>
                  <a:prstDash val="solid"/>
                </a:ln>
                <a:solidFill>
                  <a:srgbClr val="7030A0"/>
                </a:solidFill>
                <a:latin typeface="Comic Sans MS" pitchFamily="66" charset="0"/>
              </a:rPr>
              <a:t>7) OTROS.</a:t>
            </a:r>
            <a:endParaRPr lang="es-ES" sz="5400" b="1" dirty="0" smtClean="0">
              <a:ln w="10541" cmpd="sng">
                <a:solidFill>
                  <a:srgbClr val="7D7D7D">
                    <a:tint val="100000"/>
                    <a:shade val="100000"/>
                    <a:satMod val="110000"/>
                  </a:srgbClr>
                </a:solidFill>
                <a:prstDash val="solid"/>
              </a:ln>
              <a:solidFill>
                <a:srgbClr val="7030A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57158" y="2356159"/>
            <a:ext cx="8358246" cy="1215717"/>
          </a:xfrm>
          <a:prstGeom prst="rect">
            <a:avLst/>
          </a:prstGeom>
          <a:noFill/>
        </p:spPr>
        <p:txBody>
          <a:bodyPr wrap="square" lIns="91440" tIns="45720" rIns="91440" bIns="45720">
            <a:spAutoFit/>
          </a:bodyPr>
          <a:lstStyle/>
          <a:p>
            <a:pPr algn="ctr"/>
            <a:r>
              <a:rPr lang="es-ES" sz="73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7030A0"/>
                </a:solidFill>
                <a:latin typeface="Algerian" pitchFamily="82" charset="0"/>
              </a:rPr>
              <a:t>CARACTERISTICAS</a:t>
            </a:r>
            <a:endParaRPr lang="es-ES" sz="73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7030A0"/>
              </a:solidFill>
              <a:latin typeface="Algerian" pitchFamily="82"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TotalTime>
  <Words>253</Words>
  <Application>Microsoft Office PowerPoint</Application>
  <PresentationFormat>Presentación en pantalla (4:3)</PresentationFormat>
  <Paragraphs>41</Paragraphs>
  <Slides>12</Slides>
  <Notes>0</Notes>
  <HiddenSlides>0</HiddenSlides>
  <MMClips>0</MMClips>
  <ScaleCrop>false</ScaleCrop>
  <HeadingPairs>
    <vt:vector size="4" baseType="variant">
      <vt:variant>
        <vt:lpstr>Tema</vt:lpstr>
      </vt:variant>
      <vt:variant>
        <vt:i4>1</vt:i4>
      </vt:variant>
      <vt:variant>
        <vt:lpstr>Títulos de diapositiva</vt:lpstr>
      </vt:variant>
      <vt:variant>
        <vt:i4>12</vt:i4>
      </vt:variant>
    </vt:vector>
  </HeadingPairs>
  <TitlesOfParts>
    <vt:vector size="13" baseType="lpstr">
      <vt:lpstr>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Chapulin</dc:creator>
  <cp:lastModifiedBy>Chapulin</cp:lastModifiedBy>
  <cp:revision>9</cp:revision>
  <dcterms:created xsi:type="dcterms:W3CDTF">2009-10-17T21:39:23Z</dcterms:created>
  <dcterms:modified xsi:type="dcterms:W3CDTF">2009-10-17T23:06:29Z</dcterms:modified>
</cp:coreProperties>
</file>